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4"/>
    <p:sldMasterId id="2147483666" r:id="rId5"/>
    <p:sldMasterId id="2147483648" r:id="rId6"/>
  </p:sldMasterIdLst>
  <p:notesMasterIdLst>
    <p:notesMasterId r:id="rId9"/>
  </p:notesMasterIdLst>
  <p:sldIdLst>
    <p:sldId id="332" r:id="rId7"/>
    <p:sldId id="262" r:id="rId8"/>
  </p:sldIdLst>
  <p:sldSz cx="12192000" cy="6858000"/>
  <p:notesSz cx="12192000" cy="6858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B"/>
    <a:srgbClr val="2A363E"/>
    <a:srgbClr val="5B7981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1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72041-A59A-46A5-9DDA-5A17E313B6B2}" type="datetimeFigureOut">
              <a:rPr lang="da-DK" smtClean="0"/>
              <a:t>09-03-2022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51F13-7A01-4819-A225-A595A57802D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585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B3B2A-91D5-7D40-8205-E99E65BE337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282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4A4DB2A1-4751-4D97-869E-F391D5EB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000" y="1"/>
            <a:ext cx="3780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A363E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64" y="365125"/>
            <a:ext cx="2078966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SL &amp; 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2CECD5B-4638-4DA2-AD15-EBA33B76ED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000" y="0"/>
            <a:ext cx="3780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A363E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564" y="365125"/>
            <a:ext cx="2078965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83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BD68F84-E153-406C-ABA5-93E16986C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000" y="0"/>
            <a:ext cx="3780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A363E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64" y="365125"/>
            <a:ext cx="2078966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3739C70-ECDD-466A-9C02-854773044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000" y="-1"/>
            <a:ext cx="3780000" cy="6869525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64" y="365125"/>
            <a:ext cx="2078966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3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J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0EA829B5-7358-4780-B56D-ED896F327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000" y="-11525"/>
            <a:ext cx="3780000" cy="68695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64" y="365125"/>
            <a:ext cx="2078966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99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rapp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0EA829B5-7358-4780-B56D-ED896F327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000" y="-1"/>
            <a:ext cx="3780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A363E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564" y="365125"/>
            <a:ext cx="2078965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6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0EA829B5-7358-4780-B56D-ED896F327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000" y="5"/>
            <a:ext cx="3780000" cy="68579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564" y="365125"/>
            <a:ext cx="2078965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52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fa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0EA829B5-7358-4780-B56D-ED896F327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000" y="0"/>
            <a:ext cx="3780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564" y="365125"/>
            <a:ext cx="2078965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6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teg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0EA829B5-7358-4780-B56D-ED896F327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12000" y="0"/>
            <a:ext cx="3780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564" y="365125"/>
            <a:ext cx="2078965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67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ekst + titel + ke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0EA829B5-7358-4780-B56D-ED896F327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12000" y="0"/>
            <a:ext cx="3780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A363E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564" y="365125"/>
            <a:ext cx="2078965" cy="4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2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3788" y="361188"/>
            <a:ext cx="2185416" cy="5455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S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0EA829B5-7358-4780-B56D-ED896F327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000" y="0"/>
            <a:ext cx="3780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566" y="365125"/>
            <a:ext cx="2078960" cy="4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93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grav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0EA829B5-7358-4780-B56D-ED896F327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9" r="28706"/>
          <a:stretch/>
        </p:blipFill>
        <p:spPr>
          <a:xfrm>
            <a:off x="8412000" y="0"/>
            <a:ext cx="3780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566" y="365125"/>
            <a:ext cx="2078960" cy="4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3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belt boks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FE7E62-C38F-4C6D-B38D-7D6341DDC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48000" cy="435133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8E3FB3F-D206-4D8E-BFA7-3FB37A6D0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928" y="1825625"/>
            <a:ext cx="5148000" cy="435133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2AA6CC-1986-4AA5-AA13-16F49014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A59-0159-499C-A7BA-008CA01A86E9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9E2121C-01AA-4908-89A2-55C4609F5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64" y="365125"/>
            <a:ext cx="2078966" cy="42883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FC7B6F0-349B-44D7-8C91-3D9757C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155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430636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4BC60-EF39-4E32-816F-86549CA76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079254"/>
          </a:xfrm>
        </p:spPr>
        <p:txBody>
          <a:bodyPr anchor="b"/>
          <a:lstStyle>
            <a:lvl1pPr algn="ctr">
              <a:lnSpc>
                <a:spcPts val="4800"/>
              </a:lnSpc>
              <a:defRPr sz="48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F22CCEB-7BC3-460E-BD64-16427B317F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78213"/>
            <a:ext cx="9144000" cy="1310299"/>
          </a:xfrm>
        </p:spPr>
        <p:txBody>
          <a:bodyPr/>
          <a:lstStyle>
            <a:lvl1pPr marL="0" indent="0" algn="ctr">
              <a:lnSpc>
                <a:spcPts val="2800"/>
              </a:lnSpc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 typografien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A8EEE8-C60A-49E8-9AB1-4462E6C6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A59-0159-499C-A7BA-008CA01A86E9}" type="slidenum">
              <a:rPr lang="da-DK" smtClean="0"/>
              <a:t>‹#›</a:t>
            </a:fld>
            <a:endParaRPr lang="da-DK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043A76E0-632A-4A34-8C8A-A470043C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111147"/>
            <a:ext cx="9144000" cy="365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sz="1400" dirty="0"/>
              <a:t>Fulde navn</a:t>
            </a:r>
            <a:endParaRPr lang="da-DK" dirty="0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F045FEB6-DDAF-44DC-8E8A-F56924A995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484582"/>
            <a:ext cx="9144000" cy="682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a-DK" dirty="0"/>
              <a:t>Stilling - Titel</a:t>
            </a:r>
          </a:p>
          <a:p>
            <a:pPr lvl="0"/>
            <a:r>
              <a:rPr lang="da-DK" dirty="0"/>
              <a:t>Telefon - e-mail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109287A-9720-4AD3-93AE-5002808C4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564" y="365125"/>
            <a:ext cx="2078965" cy="428837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D870B605-FFF1-4C6A-BFE3-E2DC1A2FA5A7}"/>
              </a:ext>
            </a:extLst>
          </p:cNvPr>
          <p:cNvCxnSpPr>
            <a:cxnSpLocks/>
          </p:cNvCxnSpPr>
          <p:nvPr userDrawn="1"/>
        </p:nvCxnSpPr>
        <p:spPr>
          <a:xfrm>
            <a:off x="5272088" y="3286125"/>
            <a:ext cx="1647825" cy="0"/>
          </a:xfrm>
          <a:prstGeom prst="line">
            <a:avLst/>
          </a:prstGeom>
          <a:ln w="44450">
            <a:solidFill>
              <a:srgbClr val="F2B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739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belt boks + dobbel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C73ECD-5987-49D6-B132-4E8A9650F902}"/>
              </a:ext>
            </a:extLst>
          </p:cNvPr>
          <p:cNvSpPr/>
          <p:nvPr userDrawn="1"/>
        </p:nvSpPr>
        <p:spPr>
          <a:xfrm>
            <a:off x="0" y="0"/>
            <a:ext cx="6084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1E1FDFA-1C4D-4F48-AF2E-0C07807A7B9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A3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D83F5A-6B6B-4961-89EE-3A747A050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83720"/>
            <a:ext cx="4860000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2A363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890DE28-8B33-48B0-AAED-D7AA5C027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5625"/>
            <a:ext cx="4860000" cy="4356000"/>
          </a:xfrm>
        </p:spPr>
        <p:txBody>
          <a:bodyPr/>
          <a:lstStyle>
            <a:lvl1pPr>
              <a:defRPr>
                <a:solidFill>
                  <a:srgbClr val="2A363E"/>
                </a:solidFill>
              </a:defRPr>
            </a:lvl1pPr>
            <a:lvl2pPr>
              <a:defRPr>
                <a:solidFill>
                  <a:srgbClr val="2A363E"/>
                </a:solidFill>
              </a:defRPr>
            </a:lvl2pPr>
            <a:lvl3pPr>
              <a:defRPr>
                <a:solidFill>
                  <a:srgbClr val="2A363E"/>
                </a:solidFill>
              </a:defRPr>
            </a:lvl3pPr>
            <a:lvl4pPr>
              <a:defRPr>
                <a:solidFill>
                  <a:srgbClr val="2A363E"/>
                </a:solidFill>
              </a:defRPr>
            </a:lvl4pPr>
            <a:lvl5pPr>
              <a:defRPr>
                <a:solidFill>
                  <a:srgbClr val="2A363E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ABDBA30-FE7A-4F7F-9B22-5DE7A9226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2406" y="883720"/>
            <a:ext cx="4860000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1A894B1-26DA-476E-9659-7E1D8558A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2406" y="1874416"/>
            <a:ext cx="4860000" cy="43072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8148622-B5F3-4534-AED7-891AAB05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A59-0159-499C-A7BA-008CA01A86E9}" type="slidenum">
              <a:rPr lang="da-DK" smtClean="0"/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871F7B3-BA8D-4AEF-8EED-F8B182377B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564" y="365125"/>
            <a:ext cx="2078965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28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43357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609600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00" y="6858000"/>
                </a:lnTo>
                <a:lnTo>
                  <a:pt x="6096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7929" y="425375"/>
            <a:ext cx="2066294" cy="4218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92251" y="1393926"/>
            <a:ext cx="5041900" cy="4726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33768" y="1392010"/>
            <a:ext cx="5010784" cy="451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4643" y="364236"/>
            <a:ext cx="2194559" cy="542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4643" y="364236"/>
            <a:ext cx="2194559" cy="5425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1316" y="2034540"/>
            <a:ext cx="4710683" cy="48234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7C3EF05-4B76-439C-9F94-5EDE5456D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"/>
            <a:ext cx="12192000" cy="68568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A4BC60-EF39-4E32-816F-86549CA76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6824"/>
            <a:ext cx="9144000" cy="2119313"/>
          </a:xfrm>
        </p:spPr>
        <p:txBody>
          <a:bodyPr anchor="b"/>
          <a:lstStyle>
            <a:lvl1pPr algn="l">
              <a:lnSpc>
                <a:spcPts val="4800"/>
              </a:lnSpc>
              <a:defRPr sz="48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F22CCEB-7BC3-460E-BD64-16427B317F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78213"/>
            <a:ext cx="9144000" cy="1310299"/>
          </a:xfrm>
        </p:spPr>
        <p:txBody>
          <a:bodyPr/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 typografien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A8EEE8-C60A-49E8-9AB1-4462E6C6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A59-0159-499C-A7BA-008CA01A86E9}" type="slidenum">
              <a:rPr lang="da-DK" smtClean="0"/>
              <a:t>‹#›</a:t>
            </a:fld>
            <a:endParaRPr lang="da-DK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043A76E0-632A-4A34-8C8A-A470043C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111147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cap="all" baseline="0">
                <a:solidFill>
                  <a:srgbClr val="3B3B3B"/>
                </a:solidFill>
              </a:defRPr>
            </a:lvl1pPr>
          </a:lstStyle>
          <a:p>
            <a:pPr lvl="0"/>
            <a:r>
              <a:rPr lang="da-DK" sz="1400" dirty="0"/>
              <a:t>Fulde navn</a:t>
            </a:r>
            <a:endParaRPr lang="da-DK" dirty="0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F045FEB6-DDAF-44DC-8E8A-F56924A995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484582"/>
            <a:ext cx="9144000" cy="682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200">
                <a:solidFill>
                  <a:srgbClr val="3B3B3B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a-DK" dirty="0"/>
              <a:t>Stilling | Titel</a:t>
            </a:r>
          </a:p>
          <a:p>
            <a:pPr lvl="0"/>
            <a:r>
              <a:rPr lang="da-DK" dirty="0"/>
              <a:t>Telefon | e-mail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109287A-9720-4AD3-93AE-5002808C49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64" y="365125"/>
            <a:ext cx="2078966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9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A59-0159-499C-A7BA-008CA01A86E9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C1A4EC5-9A17-4A08-B5EC-E26D538B5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64" y="365125"/>
            <a:ext cx="2078966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H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2">
            <a:extLst>
              <a:ext uri="{FF2B5EF4-FFF2-40B4-BE49-F238E27FC236}">
                <a16:creationId xmlns:a16="http://schemas.microsoft.com/office/drawing/2014/main" id="{85DF657E-D445-407B-A784-E5B0BF381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1" b="17921"/>
          <a:stretch/>
        </p:blipFill>
        <p:spPr>
          <a:xfrm>
            <a:off x="7481455" y="2034589"/>
            <a:ext cx="4710545" cy="48234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4A59-0159-499C-A7BA-008CA01A86E9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5B67F72-1404-4E1D-908E-CCD2BF7D83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64" y="365125"/>
            <a:ext cx="2078966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7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+ titel + N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23D828C-E43F-4836-8F3E-6EE05EFA7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000" y="0"/>
            <a:ext cx="3780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496B8A-415D-456D-8696-F0A11369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2775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9D1199-EB17-4132-B530-C90A9A50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2775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6FD57-0B41-4D2C-96CA-1BC7E9A6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F6080-6302-44F1-BCF7-21C42D5E3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564" y="365125"/>
            <a:ext cx="2078965" cy="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1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2994" y="808431"/>
            <a:ext cx="8986011" cy="2510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39602" y="6416446"/>
            <a:ext cx="27432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B95F3EB-2AB8-4C0E-8822-C7EAFD92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1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EAF817A-96C5-44D2-A833-3389F5942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669713-B136-45D5-9530-3B258505E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A8E0-1F1A-4C46-B9A2-21108ABC6205}" type="datetime1">
              <a:rPr lang="da-DK" smtClean="0"/>
              <a:t>09-03-2022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14EBD1-522B-466E-A006-1177E94CC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A34EEB-4E03-4B58-8806-754DFB60D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77500" y="6327775"/>
            <a:ext cx="1438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8594A59-0159-499C-A7BA-008CA01A86E9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821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2A363E"/>
          </a:solidFill>
          <a:latin typeface="+mn-lt"/>
          <a:ea typeface="+mj-ea"/>
          <a:cs typeface="+mj-cs"/>
        </a:defRPr>
      </a:lvl1pPr>
    </p:titleStyle>
    <p:bodyStyle>
      <a:lvl1pPr marL="360363" indent="-273050" algn="l" defTabSz="914400" rtl="0" eaLnBrk="1" latinLnBrk="0" hangingPunct="1">
        <a:lnSpc>
          <a:spcPct val="90000"/>
        </a:lnSpc>
        <a:spcBef>
          <a:spcPts val="600"/>
        </a:spcBef>
        <a:buFont typeface="Calibri" panose="020F0502020204030204" pitchFamily="34" charset="0"/>
        <a:buChar char="»"/>
        <a:defRPr sz="2200" kern="1200">
          <a:solidFill>
            <a:srgbClr val="2A363E"/>
          </a:solidFill>
          <a:latin typeface="+mn-lt"/>
          <a:ea typeface="+mn-ea"/>
          <a:cs typeface="+mn-cs"/>
        </a:defRPr>
      </a:lvl1pPr>
      <a:lvl2pPr marL="809625" indent="-2730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›"/>
        <a:defRPr sz="1900" kern="1200">
          <a:solidFill>
            <a:srgbClr val="2A363E"/>
          </a:solidFill>
          <a:latin typeface="+mn-lt"/>
          <a:ea typeface="+mn-ea"/>
          <a:cs typeface="+mn-cs"/>
        </a:defRPr>
      </a:lvl2pPr>
      <a:lvl3pPr marL="1169988" indent="-185738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600" kern="1200">
          <a:solidFill>
            <a:srgbClr val="2A363E"/>
          </a:solidFill>
          <a:latin typeface="+mn-lt"/>
          <a:ea typeface="+mn-ea"/>
          <a:cs typeface="+mn-cs"/>
        </a:defRPr>
      </a:lvl3pPr>
      <a:lvl4pPr marL="1520825" indent="-176213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400" kern="1200">
          <a:solidFill>
            <a:srgbClr val="2A363E"/>
          </a:solidFill>
          <a:latin typeface="+mn-lt"/>
          <a:ea typeface="+mn-ea"/>
          <a:cs typeface="+mn-cs"/>
        </a:defRPr>
      </a:lvl4pPr>
      <a:lvl5pPr marL="1970088" indent="-176213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400" kern="1200">
          <a:solidFill>
            <a:srgbClr val="2A36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2450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2" y="1600201"/>
            <a:ext cx="10245053" cy="4209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7" name="Billede 6" descr="BAU-Jord-til-Bord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3" y="6249529"/>
            <a:ext cx="1617091" cy="535715"/>
          </a:xfrm>
          <a:prstGeom prst="rect">
            <a:avLst/>
          </a:prstGeom>
        </p:spPr>
      </p:pic>
      <p:pic>
        <p:nvPicPr>
          <p:cNvPr id="8" name="Billede 7" descr="SAU-KAU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11" y="6412329"/>
            <a:ext cx="1160107" cy="1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3E1F-CE8F-4F45-8CAE-62D343E5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20889"/>
            <a:ext cx="10245053" cy="1143000"/>
          </a:xfrm>
        </p:spPr>
        <p:txBody>
          <a:bodyPr>
            <a:normAutofit/>
          </a:bodyPr>
          <a:lstStyle>
            <a:defPPr>
              <a:defRPr lang="da-DK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Fokusgruppe interview omkring trivsel og MSB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3AF7-CC19-4674-91B5-D2F0F3F56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53568"/>
            <a:ext cx="5384800" cy="3842431"/>
          </a:xfrm>
        </p:spPr>
        <p:txBody>
          <a:bodyPr>
            <a:noAutofit/>
          </a:bodyPr>
          <a:lstStyle>
            <a:defPPr>
              <a:defRPr lang="da-DK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/>
              <a:t>I 2021 blev der gennemført 11 interview med i alt 60 deltagere fra 6 forskellige slagterier. Formålet var at få ansattes betragtninger og forbedringsforslag til fremme af trivsel og forebyggelse af MSB i branchen.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Det var en psykolog og en fysioterapeut fra rådgivningsfirmaet Human House der stod for møderne. Opdraget var, at de skulle</a:t>
            </a:r>
          </a:p>
          <a:p>
            <a:pPr marL="0" indent="0">
              <a:buNone/>
            </a:pPr>
            <a:r>
              <a:rPr lang="da-DK" sz="1400" dirty="0"/>
              <a:t>stille disse helt åbne spørgsmål: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sz="1400" dirty="0"/>
              <a:t>Hvordan vil I score forebyggelsen af MSB og trivslen hos jer?</a:t>
            </a:r>
          </a:p>
          <a:p>
            <a:r>
              <a:rPr lang="da-DK" sz="1400" dirty="0"/>
              <a:t>Hvad er godt, og hvad kan gøres bedre?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Det var </a:t>
            </a:r>
            <a:r>
              <a:rPr lang="da-DK" sz="1400" dirty="0" err="1"/>
              <a:t>SAU’s</a:t>
            </a:r>
            <a:r>
              <a:rPr lang="da-DK" sz="1400" dirty="0"/>
              <a:t> ønske at få både timelønnede og arbejdslederes input med henblik på at kunne målrette fremtidige aktiviteter, der kan støtte det lokale forebyggende AMO arbejde.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639AC-3FAA-4AE8-931E-1E82AFF57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294" y="2277014"/>
            <a:ext cx="5384800" cy="3394075"/>
          </a:xfrm>
        </p:spPr>
        <p:txBody>
          <a:bodyPr>
            <a:noAutofit/>
          </a:bodyPr>
          <a:lstStyle>
            <a:defPPr>
              <a:defRPr lang="da-DK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/>
              <a:t>SAU fik præsenteret rapporten februar 2022. Den er opdelt i 14 temaer, se næste slide. Alle vil være relevante at gå i dybden med. De temaer, SAU besluttede at fokusere på i første omgang, er:</a:t>
            </a:r>
          </a:p>
          <a:p>
            <a:pPr marL="0" indent="0">
              <a:buNone/>
            </a:pPr>
            <a:endParaRPr lang="da-DK" sz="1400" dirty="0"/>
          </a:p>
          <a:p>
            <a:pPr marL="285750" indent="-285750"/>
            <a:r>
              <a:rPr lang="da-DK" sz="1400" dirty="0"/>
              <a:t> Instruktion og oplæring</a:t>
            </a:r>
          </a:p>
          <a:p>
            <a:r>
              <a:rPr lang="da-DK" sz="1400" dirty="0"/>
              <a:t>Jobrokering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Vi er nu i gang med at finde ud af, hvordan vi kan lave noget værdifuldt til AMO indenfor de to emner. Når vi har konkretiseret det, vil I kunne læse mere om det her.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Slagteribranchens Arbejdsmiljø</a:t>
            </a:r>
            <a:r>
              <a:rPr lang="da-DK" sz="1400"/>
              <a:t>, marts </a:t>
            </a:r>
            <a:r>
              <a:rPr lang="da-DK" sz="1400" dirty="0"/>
              <a:t>2022</a:t>
            </a:r>
          </a:p>
          <a:p>
            <a:pPr marL="0" indent="0">
              <a:buNone/>
            </a:pPr>
            <a:endParaRPr lang="da-DK" sz="1400" dirty="0"/>
          </a:p>
        </p:txBody>
      </p:sp>
      <p:sp>
        <p:nvSpPr>
          <p:cNvPr id="6" name="Rektangel 5"/>
          <p:cNvSpPr/>
          <p:nvPr/>
        </p:nvSpPr>
        <p:spPr>
          <a:xfrm>
            <a:off x="0" y="-1"/>
            <a:ext cx="12192000" cy="1381516"/>
          </a:xfrm>
          <a:prstGeom prst="rect">
            <a:avLst/>
          </a:prstGeom>
          <a:solidFill>
            <a:srgbClr val="00294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3200"/>
          </a:p>
        </p:txBody>
      </p:sp>
      <p:pic>
        <p:nvPicPr>
          <p:cNvPr id="7" name="Billede 6" descr="Helt_sikker_sund logo-ne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7" y="253858"/>
            <a:ext cx="935904" cy="1027525"/>
          </a:xfrm>
          <a:prstGeom prst="rect">
            <a:avLst/>
          </a:prstGeom>
        </p:spPr>
      </p:pic>
      <p:pic>
        <p:nvPicPr>
          <p:cNvPr id="8" name="Billede 7" descr="mand-III-ne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116" y="140680"/>
            <a:ext cx="895957" cy="1256717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4943873" y="611006"/>
            <a:ext cx="6391433" cy="861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da-DK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600" dirty="0">
                <a:solidFill>
                  <a:schemeClr val="bg1"/>
                </a:solidFill>
                <a:latin typeface="Calibri"/>
                <a:cs typeface="Calibri"/>
              </a:rPr>
              <a:t>Slagteri- og kødbranchens </a:t>
            </a:r>
          </a:p>
          <a:p>
            <a:pPr algn="r"/>
            <a:r>
              <a:rPr lang="da-DK" sz="1600" dirty="0">
                <a:solidFill>
                  <a:schemeClr val="bg1"/>
                </a:solidFill>
                <a:latin typeface="Calibri"/>
                <a:cs typeface="Calibri"/>
              </a:rPr>
              <a:t>indsats frem mod 2030</a:t>
            </a:r>
            <a:br>
              <a:rPr lang="da-DK" sz="1600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da-DK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30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9660" y="1347216"/>
            <a:ext cx="3051175" cy="550545"/>
          </a:xfrm>
          <a:custGeom>
            <a:avLst/>
            <a:gdLst/>
            <a:ahLst/>
            <a:cxnLst/>
            <a:rect l="l" t="t" r="r" b="b"/>
            <a:pathLst>
              <a:path w="3051175" h="550544">
                <a:moveTo>
                  <a:pt x="3051048" y="0"/>
                </a:moveTo>
                <a:lnTo>
                  <a:pt x="0" y="0"/>
                </a:lnTo>
                <a:lnTo>
                  <a:pt x="0" y="550163"/>
                </a:lnTo>
                <a:lnTo>
                  <a:pt x="3051048" y="550163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9660" y="1347216"/>
            <a:ext cx="3051175" cy="55054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057910" marR="491490" indent="-561340">
              <a:lnSpc>
                <a:spcPct val="100000"/>
              </a:lnSpc>
              <a:spcBef>
                <a:spcPts val="15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AKTUEL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FOREBYGGELSE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BRANCHEN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4709" y="269570"/>
            <a:ext cx="598617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>
                <a:solidFill>
                  <a:srgbClr val="3B3B3B"/>
                </a:solidFill>
                <a:latin typeface="+mj-lt"/>
                <a:ea typeface="DotumChe" panose="020B0609000101010101" pitchFamily="49" charset="-127"/>
              </a:rPr>
              <a:t>INDHOLD</a:t>
            </a:r>
            <a:r>
              <a:rPr sz="4400" spc="-114" dirty="0">
                <a:solidFill>
                  <a:srgbClr val="3B3B3B"/>
                </a:solidFill>
                <a:latin typeface="+mj-lt"/>
                <a:ea typeface="DotumChe" panose="020B0609000101010101" pitchFamily="49" charset="-127"/>
              </a:rPr>
              <a:t> </a:t>
            </a:r>
            <a:r>
              <a:rPr sz="4400" spc="-25" dirty="0">
                <a:solidFill>
                  <a:srgbClr val="3B3B3B"/>
                </a:solidFill>
                <a:latin typeface="+mj-lt"/>
                <a:ea typeface="DotumChe" panose="020B0609000101010101" pitchFamily="49" charset="-127"/>
              </a:rPr>
              <a:t>EFTER</a:t>
            </a:r>
            <a:r>
              <a:rPr sz="4400" spc="-120" dirty="0">
                <a:solidFill>
                  <a:srgbClr val="3B3B3B"/>
                </a:solidFill>
                <a:latin typeface="+mj-lt"/>
                <a:ea typeface="DotumChe" panose="020B0609000101010101" pitchFamily="49" charset="-127"/>
              </a:rPr>
              <a:t> </a:t>
            </a:r>
            <a:r>
              <a:rPr sz="4400" spc="-35" dirty="0">
                <a:solidFill>
                  <a:srgbClr val="3B3B3B"/>
                </a:solidFill>
                <a:latin typeface="+mj-lt"/>
                <a:ea typeface="DotumChe" panose="020B0609000101010101" pitchFamily="49" charset="-127"/>
              </a:rPr>
              <a:t>TEMAER</a:t>
            </a:r>
            <a:endParaRPr sz="4400" dirty="0">
              <a:solidFill>
                <a:srgbClr val="3B3B3B"/>
              </a:solidFill>
              <a:latin typeface="+mj-lt"/>
              <a:ea typeface="DotumChe" panose="020B0609000101010101" pitchFamily="49" charset="-127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1183" y="2322576"/>
            <a:ext cx="3051175" cy="355600"/>
          </a:xfrm>
          <a:custGeom>
            <a:avLst/>
            <a:gdLst/>
            <a:ahLst/>
            <a:cxnLst/>
            <a:rect l="l" t="t" r="r" b="b"/>
            <a:pathLst>
              <a:path w="3051175" h="355600">
                <a:moveTo>
                  <a:pt x="3051048" y="0"/>
                </a:moveTo>
                <a:lnTo>
                  <a:pt x="0" y="0"/>
                </a:lnTo>
                <a:lnTo>
                  <a:pt x="0" y="355091"/>
                </a:lnTo>
                <a:lnTo>
                  <a:pt x="3051048" y="355091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1183" y="2322576"/>
            <a:ext cx="3051175" cy="5508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34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INSTRUKTION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OPLÆRING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9660" y="3244595"/>
            <a:ext cx="3051175" cy="346075"/>
          </a:xfrm>
          <a:custGeom>
            <a:avLst/>
            <a:gdLst/>
            <a:ahLst/>
            <a:cxnLst/>
            <a:rect l="l" t="t" r="r" b="b"/>
            <a:pathLst>
              <a:path w="3051175" h="346075">
                <a:moveTo>
                  <a:pt x="3051048" y="0"/>
                </a:moveTo>
                <a:lnTo>
                  <a:pt x="0" y="0"/>
                </a:lnTo>
                <a:lnTo>
                  <a:pt x="0" y="345948"/>
                </a:lnTo>
                <a:lnTo>
                  <a:pt x="3051048" y="345948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9660" y="3244595"/>
            <a:ext cx="3051175" cy="3460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30225">
              <a:lnSpc>
                <a:spcPct val="100000"/>
              </a:lnSpc>
              <a:spcBef>
                <a:spcPts val="3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ARBEJDSTID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PAUSER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0808" y="4259579"/>
            <a:ext cx="3051175" cy="346075"/>
          </a:xfrm>
          <a:custGeom>
            <a:avLst/>
            <a:gdLst/>
            <a:ahLst/>
            <a:cxnLst/>
            <a:rect l="l" t="t" r="r" b="b"/>
            <a:pathLst>
              <a:path w="3051175" h="346075">
                <a:moveTo>
                  <a:pt x="3051048" y="0"/>
                </a:moveTo>
                <a:lnTo>
                  <a:pt x="0" y="0"/>
                </a:lnTo>
                <a:lnTo>
                  <a:pt x="0" y="345948"/>
                </a:lnTo>
                <a:lnTo>
                  <a:pt x="3051048" y="345948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0808" y="4259579"/>
            <a:ext cx="3051175" cy="3460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95325">
              <a:lnSpc>
                <a:spcPct val="100000"/>
              </a:lnSpc>
              <a:spcBef>
                <a:spcPts val="31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AKKORD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TEMPO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0139" y="5266944"/>
            <a:ext cx="3051175" cy="346075"/>
          </a:xfrm>
          <a:custGeom>
            <a:avLst/>
            <a:gdLst/>
            <a:ahLst/>
            <a:cxnLst/>
            <a:rect l="l" t="t" r="r" b="b"/>
            <a:pathLst>
              <a:path w="3051175" h="346075">
                <a:moveTo>
                  <a:pt x="3051048" y="0"/>
                </a:moveTo>
                <a:lnTo>
                  <a:pt x="0" y="0"/>
                </a:lnTo>
                <a:lnTo>
                  <a:pt x="0" y="345947"/>
                </a:lnTo>
                <a:lnTo>
                  <a:pt x="3051048" y="345947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20139" y="5266944"/>
            <a:ext cx="3051175" cy="34607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886460">
              <a:lnSpc>
                <a:spcPct val="100000"/>
              </a:lnSpc>
              <a:spcBef>
                <a:spcPts val="309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HJÆLPEMIDLER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9144" y="5003291"/>
            <a:ext cx="513588" cy="51358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753355" y="1338072"/>
            <a:ext cx="3051175" cy="344805"/>
          </a:xfrm>
          <a:custGeom>
            <a:avLst/>
            <a:gdLst/>
            <a:ahLst/>
            <a:cxnLst/>
            <a:rect l="l" t="t" r="r" b="b"/>
            <a:pathLst>
              <a:path w="3051175" h="344805">
                <a:moveTo>
                  <a:pt x="3051048" y="0"/>
                </a:moveTo>
                <a:lnTo>
                  <a:pt x="0" y="0"/>
                </a:lnTo>
                <a:lnTo>
                  <a:pt x="0" y="344424"/>
                </a:lnTo>
                <a:lnTo>
                  <a:pt x="3051048" y="344424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53355" y="1338072"/>
            <a:ext cx="3051175" cy="3448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KNIVE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56403" y="2278379"/>
            <a:ext cx="3051175" cy="355600"/>
          </a:xfrm>
          <a:custGeom>
            <a:avLst/>
            <a:gdLst/>
            <a:ahLst/>
            <a:cxnLst/>
            <a:rect l="l" t="t" r="r" b="b"/>
            <a:pathLst>
              <a:path w="3051175" h="355600">
                <a:moveTo>
                  <a:pt x="3051048" y="0"/>
                </a:moveTo>
                <a:lnTo>
                  <a:pt x="0" y="0"/>
                </a:lnTo>
                <a:lnTo>
                  <a:pt x="0" y="355091"/>
                </a:lnTo>
                <a:lnTo>
                  <a:pt x="3051048" y="355091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56403" y="2278379"/>
            <a:ext cx="3051175" cy="355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ERGONOMI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53355" y="3235451"/>
            <a:ext cx="3051175" cy="344805"/>
          </a:xfrm>
          <a:custGeom>
            <a:avLst/>
            <a:gdLst/>
            <a:ahLst/>
            <a:cxnLst/>
            <a:rect l="l" t="t" r="r" b="b"/>
            <a:pathLst>
              <a:path w="3051175" h="344804">
                <a:moveTo>
                  <a:pt x="3051048" y="0"/>
                </a:moveTo>
                <a:lnTo>
                  <a:pt x="0" y="0"/>
                </a:lnTo>
                <a:lnTo>
                  <a:pt x="0" y="344424"/>
                </a:lnTo>
                <a:lnTo>
                  <a:pt x="3051048" y="344424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53355" y="3235451"/>
            <a:ext cx="3051175" cy="3448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ROKERING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9311" y="2016251"/>
            <a:ext cx="513588" cy="51358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2359" y="2970276"/>
            <a:ext cx="515111" cy="51358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4552" y="1071372"/>
            <a:ext cx="513588" cy="513588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4794503" y="4250435"/>
            <a:ext cx="3053080" cy="513715"/>
          </a:xfrm>
          <a:custGeom>
            <a:avLst/>
            <a:gdLst/>
            <a:ahLst/>
            <a:cxnLst/>
            <a:rect l="l" t="t" r="r" b="b"/>
            <a:pathLst>
              <a:path w="3053079" h="513714">
                <a:moveTo>
                  <a:pt x="3052572" y="0"/>
                </a:moveTo>
                <a:lnTo>
                  <a:pt x="0" y="0"/>
                </a:lnTo>
                <a:lnTo>
                  <a:pt x="0" y="513588"/>
                </a:lnTo>
                <a:lnTo>
                  <a:pt x="3052572" y="513588"/>
                </a:lnTo>
                <a:lnTo>
                  <a:pt x="3052572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94503" y="4250435"/>
            <a:ext cx="3053080" cy="5137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907415" marR="735330" indent="-160655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ARBEJDSKRAFT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OG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FASTHOLDELSE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12735" y="4018788"/>
            <a:ext cx="515112" cy="51358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4785359" y="5257800"/>
            <a:ext cx="3051175" cy="513715"/>
          </a:xfrm>
          <a:custGeom>
            <a:avLst/>
            <a:gdLst/>
            <a:ahLst/>
            <a:cxnLst/>
            <a:rect l="l" t="t" r="r" b="b"/>
            <a:pathLst>
              <a:path w="3051175" h="513714">
                <a:moveTo>
                  <a:pt x="3051047" y="0"/>
                </a:moveTo>
                <a:lnTo>
                  <a:pt x="0" y="0"/>
                </a:lnTo>
                <a:lnTo>
                  <a:pt x="0" y="513588"/>
                </a:lnTo>
                <a:lnTo>
                  <a:pt x="3051047" y="513588"/>
                </a:lnTo>
                <a:lnTo>
                  <a:pt x="3051047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85359" y="5257800"/>
            <a:ext cx="3051175" cy="5137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44244" marR="691515" indent="-24574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FORANDRINGER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OG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INDDRAGELSE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84364" y="4992623"/>
            <a:ext cx="513587" cy="513588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8401811" y="1327403"/>
            <a:ext cx="3051175" cy="346075"/>
          </a:xfrm>
          <a:custGeom>
            <a:avLst/>
            <a:gdLst/>
            <a:ahLst/>
            <a:cxnLst/>
            <a:rect l="l" t="t" r="r" b="b"/>
            <a:pathLst>
              <a:path w="3051175" h="346075">
                <a:moveTo>
                  <a:pt x="3051048" y="0"/>
                </a:moveTo>
                <a:lnTo>
                  <a:pt x="0" y="0"/>
                </a:lnTo>
                <a:lnTo>
                  <a:pt x="0" y="345948"/>
                </a:lnTo>
                <a:lnTo>
                  <a:pt x="3051048" y="345948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01811" y="1327403"/>
            <a:ext cx="3051175" cy="3460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LEDELSE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03335" y="2269235"/>
            <a:ext cx="3051175" cy="353695"/>
          </a:xfrm>
          <a:custGeom>
            <a:avLst/>
            <a:gdLst/>
            <a:ahLst/>
            <a:cxnLst/>
            <a:rect l="l" t="t" r="r" b="b"/>
            <a:pathLst>
              <a:path w="3051175" h="353694">
                <a:moveTo>
                  <a:pt x="3051048" y="0"/>
                </a:moveTo>
                <a:lnTo>
                  <a:pt x="0" y="0"/>
                </a:lnTo>
                <a:lnTo>
                  <a:pt x="0" y="353567"/>
                </a:lnTo>
                <a:lnTo>
                  <a:pt x="3051048" y="353567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403335" y="2269235"/>
            <a:ext cx="3051175" cy="3536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99415">
              <a:lnSpc>
                <a:spcPct val="100000"/>
              </a:lnSpc>
              <a:spcBef>
                <a:spcPts val="33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DAGLIGE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SAMARBEJDE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401811" y="3224783"/>
            <a:ext cx="3051175" cy="346075"/>
          </a:xfrm>
          <a:custGeom>
            <a:avLst/>
            <a:gdLst/>
            <a:ahLst/>
            <a:cxnLst/>
            <a:rect l="l" t="t" r="r" b="b"/>
            <a:pathLst>
              <a:path w="3051175" h="346075">
                <a:moveTo>
                  <a:pt x="3051048" y="0"/>
                </a:moveTo>
                <a:lnTo>
                  <a:pt x="0" y="0"/>
                </a:lnTo>
                <a:lnTo>
                  <a:pt x="0" y="345948"/>
                </a:lnTo>
                <a:lnTo>
                  <a:pt x="3051048" y="345948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401811" y="3224783"/>
            <a:ext cx="3051175" cy="3460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KULTUR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96243" y="2005583"/>
            <a:ext cx="513588" cy="51358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00816" y="2959607"/>
            <a:ext cx="513587" cy="51511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11483" y="1060703"/>
            <a:ext cx="515112" cy="515112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8442959" y="4239767"/>
            <a:ext cx="3051175" cy="515620"/>
          </a:xfrm>
          <a:custGeom>
            <a:avLst/>
            <a:gdLst/>
            <a:ahLst/>
            <a:cxnLst/>
            <a:rect l="l" t="t" r="r" b="b"/>
            <a:pathLst>
              <a:path w="3051175" h="515620">
                <a:moveTo>
                  <a:pt x="3051048" y="0"/>
                </a:moveTo>
                <a:lnTo>
                  <a:pt x="0" y="0"/>
                </a:lnTo>
                <a:lnTo>
                  <a:pt x="0" y="515111"/>
                </a:lnTo>
                <a:lnTo>
                  <a:pt x="3051048" y="515111"/>
                </a:lnTo>
                <a:lnTo>
                  <a:pt x="3051048" y="0"/>
                </a:lnTo>
                <a:close/>
              </a:path>
            </a:pathLst>
          </a:custGeom>
          <a:solidFill>
            <a:srgbClr val="2A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442959" y="4239767"/>
            <a:ext cx="3051175" cy="51562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435609">
              <a:lnSpc>
                <a:spcPct val="100000"/>
              </a:lnSpc>
              <a:spcBef>
                <a:spcPts val="97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IDEELLE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ARBEJDSDAG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41964" y="3976115"/>
            <a:ext cx="513587" cy="51358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23715" y="3992879"/>
            <a:ext cx="515112" cy="51358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05428" y="2987039"/>
            <a:ext cx="513588" cy="51511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23715" y="2060448"/>
            <a:ext cx="515112" cy="51358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16096" y="1138427"/>
            <a:ext cx="515112" cy="513588"/>
          </a:xfrm>
          <a:prstGeom prst="rect">
            <a:avLst/>
          </a:prstGeom>
        </p:spPr>
      </p:pic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40" dirty="0"/>
              <a:t>2</a:t>
            </a:fld>
            <a:endParaRPr spc="-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3A3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vid baggr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iel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CognitiveType xmlns="http://schemas.microsoft.com/sharepoint/v3" xsi:nil="true"/>
    <DokumentAnsvarlig xmlns="http://schemas.microsoft.com/sharepoint/v3">
      <UserInfo>
        <DisplayName/>
        <AccountId xsi:nil="true"/>
        <AccountType/>
      </UserInfo>
    </DokumentAnsvarlig>
    <CCMMetadataExtractionStatus xmlns="http://schemas.microsoft.com/sharepoint/v3">CCMPageCount:InProgress;CCMCommentCount:InProgress</CCMMetadataExtractionStatus>
    <LocalAttachment xmlns="http://schemas.microsoft.com/sharepoint/v3">false</LocalAttachment>
    <Finalized xmlns="http://schemas.microsoft.com/sharepoint/v3">false</Finalized>
    <CCMPageCount xmlns="http://schemas.microsoft.com/sharepoint/v3">0</CCMPageCount>
    <DocID xmlns="http://schemas.microsoft.com/sharepoint/v3">6687805</DocID>
    <MailHasAttachments xmlns="http://schemas.microsoft.com/sharepoint/v3">false</MailHasAttachments>
    <CCMCommentCount xmlns="http://schemas.microsoft.com/sharepoint/v3">0</CCMCommentCount>
    <CCMTemplateID xmlns="http://schemas.microsoft.com/sharepoint/v3">0</CCMTemplateID>
    <CaseID xmlns="http://schemas.microsoft.com/sharepoint/v3">DI-2021-49964</CaseID>
    <RegistrationDate xmlns="http://schemas.microsoft.com/sharepoint/v3" xsi:nil="true"/>
    <CaseRecordNumber xmlns="http://schemas.microsoft.com/sharepoint/v3">0</CaseRecordNumber>
    <CCMPreviewAnnotationsTasks xmlns="http://schemas.microsoft.com/sharepoint/v3">0</CCMPreviewAnnotationsTasks>
    <Related xmlns="http://schemas.microsoft.com/sharepoint/v3">false</Related>
    <CCMVisualId xmlns="http://schemas.microsoft.com/sharepoint/v3">DI-2021-49964</CCMVisualId>
    <CCMSystemID xmlns="http://schemas.microsoft.com/sharepoint/v3">35cd2af4-0882-4585-8cee-45a46aa5275b</CCMSystemID>
    <WasEncrypted xmlns="http://schemas.microsoft.com/sharepoint/v3">false</WasEncrypted>
    <WasSigned xmlns="http://schemas.microsoft.com/sharepoint/v3">false</WasSigned>
    <Classification xmlns="A9FB7F9B-A57D-4695-BCE3-BE6E9893771D" xsi:nil="true"/>
    <acd3fb1e06164cd09d5ed7cd141fe8f7 xmlns="A9FB7F9B-A57D-4695-BCE3-BE6E9893771D">
      <Terms xmlns="http://schemas.microsoft.com/office/infopath/2007/PartnerControls"/>
    </acd3fb1e06164cd09d5ed7cd141fe8f7>
    <e3500a0ec7294ab5a952ab7116514286 xmlns="A9FB7F9B-A57D-4695-BCE3-BE6E9893771D">
      <Terms xmlns="http://schemas.microsoft.com/office/infopath/2007/PartnerControls"/>
    </e3500a0ec7294ab5a952ab7116514286>
    <je37f5ad88974fd29d0fd39396bca15b xmlns="A9FB7F9B-A57D-4695-BCE3-BE6E989377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ARBEJDSMILJØ</TermName>
          <TermId xmlns="http://schemas.microsoft.com/office/infopath/2007/PartnerControls">000903a3-fcc5-4d44-b0d0-2519a9f478ab</TermId>
        </TermInfo>
        <TermInfo xmlns="http://schemas.microsoft.com/office/infopath/2007/PartnerControls">
          <TermName xmlns="http://schemas.microsoft.com/office/infopath/2007/PartnerControls">BRANCHEARBEJDSMILJØRÅD</TermName>
          <TermId xmlns="http://schemas.microsoft.com/office/infopath/2007/PartnerControls">0134eac8-aede-4d80-988e-fcdd836fc9de</TermId>
        </TermInfo>
      </Terms>
    </je37f5ad88974fd29d0fd39396bca15b>
    <BrevDato xmlns="A9FB7F9B-A57D-4695-BCE3-BE6E9893771D">2022-02-09T10:05:02+00:00</BrevDato>
    <Recipient xmlns="A9FB7F9B-A57D-4695-BCE3-BE6E9893771D"/>
    <dbf51905fc4c476b80e445a18fd28b89 xmlns="A9FB7F9B-A57D-4695-BCE3-BE6E9893771D">
      <Terms xmlns="http://schemas.microsoft.com/office/infopath/2007/PartnerControls"/>
    </dbf51905fc4c476b80e445a18fd28b89>
    <Korrespondance xmlns="A9FB7F9B-A57D-4695-BCE3-BE6E9893771D">Intern</Korrespondance>
    <Sender xmlns="A9FB7F9B-A57D-4695-BCE3-BE6E9893771D" xsi:nil="true"/>
    <TaxCatchAll xmlns="64095c2b-660a-41c6-81d2-5c5b3f450898">
      <Value>53</Value>
      <Value>70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5C10547395AF564AA18F98642B481784" ma:contentTypeVersion="0" ma:contentTypeDescription="GetOrganized dokument" ma:contentTypeScope="" ma:versionID="e3bbaf6deac76a1ea2401fe70cf4b254">
  <xsd:schema xmlns:xsd="http://www.w3.org/2001/XMLSchema" xmlns:xs="http://www.w3.org/2001/XMLSchema" xmlns:p="http://schemas.microsoft.com/office/2006/metadata/properties" xmlns:ns1="http://schemas.microsoft.com/sharepoint/v3" xmlns:ns2="A9FB7F9B-A57D-4695-BCE3-BE6E9893771D" xmlns:ns3="64095c2b-660a-41c6-81d2-5c5b3f450898" targetNamespace="http://schemas.microsoft.com/office/2006/metadata/properties" ma:root="true" ma:fieldsID="5200e94b2670395c72c224bc3ee4e792" ns1:_="" ns2:_="" ns3:_="">
    <xsd:import namespace="http://schemas.microsoft.com/sharepoint/v3"/>
    <xsd:import namespace="A9FB7F9B-A57D-4695-BCE3-BE6E9893771D"/>
    <xsd:import namespace="64095c2b-660a-41c6-81d2-5c5b3f450898"/>
    <xsd:element name="properties">
      <xsd:complexType>
        <xsd:sequence>
          <xsd:element name="documentManagement">
            <xsd:complexType>
              <xsd:all>
                <xsd:element ref="ns2:Classification" minOccurs="0"/>
                <xsd:element ref="ns1:DokumentAnsvarlig" minOccurs="0"/>
                <xsd:element ref="ns2:Korrespondance" minOccurs="0"/>
                <xsd:element ref="ns2:BrevDato" minOccurs="0"/>
                <xsd:element ref="ns2:Sender" minOccurs="0"/>
                <xsd:element ref="ns2:Recipient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je37f5ad88974fd29d0fd39396bca15b" minOccurs="0"/>
                <xsd:element ref="ns3:TaxCatchAll" minOccurs="0"/>
                <xsd:element ref="ns2:dbf51905fc4c476b80e445a18fd28b89" minOccurs="0"/>
                <xsd:element ref="ns1:CCMConversation" minOccurs="0"/>
                <xsd:element ref="ns2:Afsender_x003a_DI_x0020_nummer" minOccurs="0"/>
                <xsd:element ref="ns2:Modtagere_x003a_DI_x0020_nummer" minOccurs="0"/>
                <xsd:element ref="ns2:acd3fb1e06164cd09d5ed7cd141fe8f7" minOccurs="0"/>
                <xsd:element ref="ns2:e3500a0ec7294ab5a952ab7116514286" minOccurs="0"/>
                <xsd:element ref="ns1:CCMVisualId" minOccurs="0"/>
                <xsd:element ref="ns1:CCMOriginalDocID" minOccurs="0"/>
                <xsd:element ref="ns1:CCMCognitiveType" minOccurs="0"/>
                <xsd:element ref="ns2:Afsender_x003a_Mailadresse" minOccurs="0"/>
                <xsd:element ref="ns2:Modtagere_x003a_Mailadresse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kumentAnsvarlig" ma:index="3" nillable="true" ma:displayName="Dokument ansvarlig" ma:list="UserInfo" ma:SharePointGroup="0" ma:internalName="DokumentAnsvarlig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seID" ma:index="17" nillable="true" ma:displayName="Sags ID" ma:default="Tildeler" ma:internalName="CaseID" ma:readOnly="true">
      <xsd:simpleType>
        <xsd:restriction base="dms:Text"/>
      </xsd:simpleType>
    </xsd:element>
    <xsd:element name="DocID" ma:index="18" nillable="true" ma:displayName="Dok ID" ma:default="Tildeler" ma:description="" ma:internalName="DocID" ma:readOnly="true">
      <xsd:simpleType>
        <xsd:restriction base="dms:Text"/>
      </xsd:simpleType>
    </xsd:element>
    <xsd:element name="Finalized" ma:index="19" nillable="true" ma:displayName="Endeligt" ma:default="False" ma:internalName="Finalized" ma:readOnly="true">
      <xsd:simpleType>
        <xsd:restriction base="dms:Boolean"/>
      </xsd:simpleType>
    </xsd:element>
    <xsd:element name="Related" ma:index="20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21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22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3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4" nillable="true" ma:displayName="Skabelon navn" ma:internalName="CCMTemplateName" ma:readOnly="true">
      <xsd:simpleType>
        <xsd:restriction base="dms:Text"/>
      </xsd:simpleType>
    </xsd:element>
    <xsd:element name="CCMTemplateVersion" ma:index="25" nillable="true" ma:displayName="Skabelon version" ma:internalName="CCMTemplateVersion" ma:readOnly="true">
      <xsd:simpleType>
        <xsd:restriction base="dms:Text"/>
      </xsd:simpleType>
    </xsd:element>
    <xsd:element name="CCMTemplateID" ma:index="26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27" nillable="true" ma:displayName="CCMSystemID" ma:hidden="true" ma:internalName="CCMSystemID" ma:readOnly="true">
      <xsd:simpleType>
        <xsd:restriction base="dms:Text"/>
      </xsd:simpleType>
    </xsd:element>
    <xsd:element name="WasEncrypted" ma:index="28" nillable="true" ma:displayName="Krypteret" ma:default="False" ma:internalName="WasEncrypted" ma:readOnly="true">
      <xsd:simpleType>
        <xsd:restriction base="dms:Boolean"/>
      </xsd:simpleType>
    </xsd:element>
    <xsd:element name="WasSigned" ma:index="29" nillable="true" ma:displayName="Signeret" ma:default="False" ma:internalName="WasSigned" ma:readOnly="true">
      <xsd:simpleType>
        <xsd:restriction base="dms:Boolean"/>
      </xsd:simpleType>
    </xsd:element>
    <xsd:element name="MailHasAttachments" ma:index="30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34" nillable="true" ma:displayName="Samtale" ma:internalName="CCMConversation" ma:readOnly="true">
      <xsd:simpleType>
        <xsd:restriction base="dms:Text"/>
      </xsd:simpleType>
    </xsd:element>
    <xsd:element name="CCMVisualId" ma:index="41" nillable="true" ma:displayName="Sags ID" ma:default="Tildeler" ma:internalName="CCMVisualId" ma:readOnly="true">
      <xsd:simpleType>
        <xsd:restriction base="dms:Text"/>
      </xsd:simpleType>
    </xsd:element>
    <xsd:element name="CCMOriginalDocID" ma:index="42" nillable="true" ma:displayName="Originalt Dok ID" ma:description="" ma:internalName="CCMOriginalDocID" ma:readOnly="true">
      <xsd:simpleType>
        <xsd:restriction base="dms:Text"/>
      </xsd:simpleType>
    </xsd:element>
    <xsd:element name="CCMCognitiveType" ma:index="44" nillable="true" ma:displayName="CognitiveType" ma:decimals="0" ma:internalName="CCMCognitiveType" ma:readOnly="false">
      <xsd:simpleType>
        <xsd:restriction base="dms:Number"/>
      </xsd:simpleType>
    </xsd:element>
    <xsd:element name="CCMMetadataExtractionStatus" ma:index="4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48" nillable="true" ma:displayName="Sider" ma:decimals="0" ma:internalName="CCMPageCount" ma:readOnly="true">
      <xsd:simpleType>
        <xsd:restriction base="dms:Number"/>
      </xsd:simpleType>
    </xsd:element>
    <xsd:element name="CCMCommentCount" ma:index="49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50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B7F9B-A57D-4695-BCE3-BE6E9893771D" elementFormDefault="qualified">
    <xsd:import namespace="http://schemas.microsoft.com/office/2006/documentManagement/types"/>
    <xsd:import namespace="http://schemas.microsoft.com/office/infopath/2007/PartnerControls"/>
    <xsd:element name="Classification" ma:index="1" nillable="true" ma:displayName="Klassifikation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Korrespondance" ma:index="6" nillable="true" ma:displayName="Korrespondance" ma:default="Intern" ma:format="Dropdown" ma:internalName="Korrespondance">
      <xsd:simpleType>
        <xsd:restriction base="dms:Choice">
          <xsd:enumeration value="Indgående"/>
          <xsd:enumeration value="Udgående"/>
          <xsd:enumeration value="Intern"/>
        </xsd:restriction>
      </xsd:simpleType>
    </xsd:element>
    <xsd:element name="BrevDato" ma:index="7" nillable="true" ma:displayName="Brevdato" ma:default="[today]" ma:format="DateOnly" ma:internalName="BrevDato">
      <xsd:simpleType>
        <xsd:restriction base="dms:DateTime"/>
      </xsd:simpleType>
    </xsd:element>
    <xsd:element name="Sender" ma:index="8" nillable="true" ma:displayName="Afsender" ma:list="{EC7A1634-ECDE-44CD-8F35-7A14FE01D944}" ma:internalName="Sender" ma:readOnly="false" ma:showField="Relationsnavn">
      <xsd:simpleType>
        <xsd:restriction base="dms:Lookup"/>
      </xsd:simpleType>
    </xsd:element>
    <xsd:element name="Recipient" ma:index="9" nillable="true" ma:displayName="Modtagere" ma:list="{EC7A1634-ECDE-44CD-8F35-7A14FE01D944}" ma:internalName="Recipient" ma:readOnly="false" ma:showField="Relationsnav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e37f5ad88974fd29d0fd39396bca15b" ma:index="31" nillable="true" ma:taxonomy="true" ma:internalName="je37f5ad88974fd29d0fd39396bca15b" ma:taxonomyFieldName="Emneord" ma:displayName="Emneord" ma:default="53;#ARBEJDSMILJØ|000903a3-fcc5-4d44-b0d0-2519a9f478ab;#54;#BRANCHEFÆLLESSKAB|c192370c-e2aa-45cb-aafe-f056b7fce944;#55;#BRANCHEUDVALG|fa6c6682-fb4e-448d-91b2-0deb4fec97b3" ma:fieldId="{3e37f5ad-8897-4fd2-9d0f-d39396bca15b}" ma:taxonomyMulti="true" ma:sspId="1175f021-6394-480f-bd74-6e19f098a40a" ma:termSetId="47cd2d9d-2658-42cf-b898-2017e6d0e2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bf51905fc4c476b80e445a18fd28b89" ma:index="33" nillable="true" ma:taxonomy="true" ma:internalName="dbf51905fc4c476b80e445a18fd28b89" ma:taxonomyFieldName="Dokumenttype" ma:displayName="Dokumenttype" ma:default="" ma:fieldId="{dbf51905-fc4c-476b-80e4-45a18fd28b89}" ma:sspId="1175f021-6394-480f-bd74-6e19f098a40a" ma:termSetId="83cf7dff-1c62-40c3-b5c2-ee10c49d25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fsender_x003a_DI_x0020_nummer" ma:index="35" nillable="true" ma:displayName="Afsender:DI nummer" ma:list="{EC7A1634-ECDE-44CD-8F35-7A14FE01D944}" ma:internalName="Afsender_x003a_DI_x0020_nummer" ma:readOnly="true" ma:showField="DInr" ma:web="">
      <xsd:simpleType>
        <xsd:restriction base="dms:Lookup"/>
      </xsd:simpleType>
    </xsd:element>
    <xsd:element name="Modtagere_x003a_DI_x0020_nummer" ma:index="36" nillable="true" ma:displayName="Modtagere:DI nummer" ma:list="{EC7A1634-ECDE-44CD-8F35-7A14FE01D944}" ma:internalName="Modtagere_x003a_DI_x0020_nummer" ma:readOnly="true" ma:showField="DInr" ma:web="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d3fb1e06164cd09d5ed7cd141fe8f7" ma:index="37" nillable="true" ma:taxonomy="true" ma:internalName="acd3fb1e06164cd09d5ed7cd141fe8f7" ma:taxonomyFieldName="Department" ma:displayName="Afdeling" ma:default="" ma:fieldId="{acd3fb1e-0616-4cd0-9d5e-d7cd141fe8f7}" ma:sspId="1175f021-6394-480f-bd74-6e19f098a40a" ma:termSetId="264c202f-55e2-4396-a535-534e97af21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500a0ec7294ab5a952ab7116514286" ma:index="39" nillable="true" ma:taxonomy="true" ma:internalName="e3500a0ec7294ab5a952ab7116514286" ma:taxonomyFieldName="Omr_x00e5_de" ma:displayName="Område" ma:default="" ma:fieldId="{e3500a0e-c729-4ab5-a952-ab7116514286}" ma:taxonomyMulti="true" ma:sspId="1175f021-6394-480f-bd74-6e19f098a40a" ma:termSetId="6e8a61fe-69bf-4a0f-80e9-d257a2887d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fsender_x003a_Mailadresse" ma:index="45" nillable="true" ma:displayName="Afsender:Mailadresse" ma:list="{EC7A1634-ECDE-44CD-8F35-7A14FE01D944}" ma:internalName="Afsender_x003a_Mailadresse" ma:readOnly="true" ma:showField="Email" ma:web="">
      <xsd:simpleType>
        <xsd:restriction base="dms:Lookup"/>
      </xsd:simpleType>
    </xsd:element>
    <xsd:element name="Modtagere_x003a_Mailadresse" ma:index="46" nillable="true" ma:displayName="Modtagere:Mailadresse" ma:list="{EC7A1634-ECDE-44CD-8F35-7A14FE01D944}" ma:internalName="Modtagere_x003a_Mailadresse" ma:readOnly="true" ma:showField="Email" ma:web="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95c2b-660a-41c6-81d2-5c5b3f450898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84b6d1b7-3811-4e15-b2d0-862be6269482}" ma:internalName="TaxCatchAll" ma:showField="CatchAllData" ma:web="64095c2b-660a-41c6-81d2-5c5b3f450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dholdstype"/>
        <xsd:element ref="dc:title" minOccurs="0" maxOccurs="1" ma:index="10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0EE72-B973-41C4-B0E4-23FC78A21D9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9FB7F9B-A57D-4695-BCE3-BE6E9893771D"/>
    <ds:schemaRef ds:uri="64095c2b-660a-41c6-81d2-5c5b3f450898"/>
  </ds:schemaRefs>
</ds:datastoreItem>
</file>

<file path=customXml/itemProps2.xml><?xml version="1.0" encoding="utf-8"?>
<ds:datastoreItem xmlns:ds="http://schemas.openxmlformats.org/officeDocument/2006/customXml" ds:itemID="{B25E9E32-B6D3-4222-94F5-F34692248F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8853E5-D4D1-426A-AB2B-115AB5F5E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FB7F9B-A57D-4695-BCE3-BE6E9893771D"/>
    <ds:schemaRef ds:uri="64095c2b-660a-41c6-81d2-5c5b3f450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7240</TotalTime>
  <Words>256</Words>
  <Application>Microsoft Office PowerPoint</Application>
  <PresentationFormat>Widescreen</PresentationFormat>
  <Paragraphs>37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Georgia</vt:lpstr>
      <vt:lpstr>Lucida Sans Unicode</vt:lpstr>
      <vt:lpstr>Office Theme</vt:lpstr>
      <vt:lpstr>Hvid baggrund</vt:lpstr>
      <vt:lpstr>Kontortema</vt:lpstr>
      <vt:lpstr>Fokusgruppe interview omkring trivsel og MSB</vt:lpstr>
      <vt:lpstr>INDHOLD EFTER TEMAER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Pernille Vindberg</dc:creator>
  <cp:lastModifiedBy>INT\AHO</cp:lastModifiedBy>
  <cp:revision>17</cp:revision>
  <dcterms:created xsi:type="dcterms:W3CDTF">2021-11-25T10:38:36Z</dcterms:created>
  <dcterms:modified xsi:type="dcterms:W3CDTF">2022-03-09T13:19:37Z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2021-11-17T00:00:00Z</vt:filetime>
  </property>
  <property fmtid="{D5CDD505-2E9C-101B-9397-08002B2CF9AE}" pid="3" name="Creator">
    <vt:lpwstr>Microsoft® PowerPoint® til Microsoft 365</vt:lpwstr>
  </property>
  <property fmtid="{D5CDD505-2E9C-101B-9397-08002B2CF9AE}" pid="4" name="LastSaved">
    <vt:filetime>2021-11-25T00:00:00Z</vt:filetime>
  </property>
  <property fmtid="{D5CDD505-2E9C-101B-9397-08002B2CF9AE}" pid="5" name="ContentTypeId">
    <vt:lpwstr>0x010100AC085CFC53BC46CEA2EADE194AD9D482005C10547395AF564AA18F98642B481784</vt:lpwstr>
  </property>
  <property fmtid="{D5CDD505-2E9C-101B-9397-08002B2CF9AE}" pid="6" name="xd_Signature">
    <vt:bool>false</vt:bool>
  </property>
  <property fmtid="{D5CDD505-2E9C-101B-9397-08002B2CF9AE}" pid="7" name="CCMPostListPublishStatus">
    <vt:lpwstr>Afvist</vt:lpwstr>
  </property>
  <property fmtid="{D5CDD505-2E9C-101B-9397-08002B2CF9AE}" pid="8" name="CCMMustBeOnPostList">
    <vt:bool>true</vt:bool>
  </property>
  <property fmtid="{D5CDD505-2E9C-101B-9397-08002B2CF9AE}" pid="9" name="CCMOneDriveID">
    <vt:lpwstr/>
  </property>
  <property fmtid="{D5CDD505-2E9C-101B-9397-08002B2CF9AE}" pid="10" name="CCMOneDriveOwnerID">
    <vt:lpwstr/>
  </property>
  <property fmtid="{D5CDD505-2E9C-101B-9397-08002B2CF9AE}" pid="11" name="Emneord">
    <vt:lpwstr>53;#ARBEJDSMILJØ|000903a3-fcc5-4d44-b0d0-2519a9f478ab;#70;#BRANCHEARBEJDSMILJØRÅD|0134eac8-aede-4d80-988e-fcdd836fc9de</vt:lpwstr>
  </property>
  <property fmtid="{D5CDD505-2E9C-101B-9397-08002B2CF9AE}" pid="12" name="CCMOneDriveItemID">
    <vt:lpwstr/>
  </property>
  <property fmtid="{D5CDD505-2E9C-101B-9397-08002B2CF9AE}" pid="13" name="Område">
    <vt:lpwstr/>
  </property>
  <property fmtid="{D5CDD505-2E9C-101B-9397-08002B2CF9AE}" pid="14" name="CCMSystem">
    <vt:lpwstr> </vt:lpwstr>
  </property>
  <property fmtid="{D5CDD505-2E9C-101B-9397-08002B2CF9AE}" pid="15" name="Department">
    <vt:lpwstr/>
  </property>
  <property fmtid="{D5CDD505-2E9C-101B-9397-08002B2CF9AE}" pid="16" name="CCMIsSharedOnOneDrive">
    <vt:bool>false</vt:bool>
  </property>
  <property fmtid="{D5CDD505-2E9C-101B-9397-08002B2CF9AE}" pid="17" name="CCMEventContext">
    <vt:lpwstr>98152f4d-f93e-4d04-a125-5edcf7f51710</vt:lpwstr>
  </property>
  <property fmtid="{D5CDD505-2E9C-101B-9397-08002B2CF9AE}" pid="18" name="Dokumenttype">
    <vt:lpwstr/>
  </property>
</Properties>
</file>